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03" r:id="rId1"/>
  </p:sldMasterIdLst>
  <p:notesMasterIdLst>
    <p:notesMasterId r:id="rId16"/>
  </p:notesMasterIdLst>
  <p:handoutMasterIdLst>
    <p:handoutMasterId r:id="rId17"/>
  </p:handoutMasterIdLst>
  <p:sldIdLst>
    <p:sldId id="352" r:id="rId2"/>
    <p:sldId id="342" r:id="rId3"/>
    <p:sldId id="347" r:id="rId4"/>
    <p:sldId id="350" r:id="rId5"/>
    <p:sldId id="353" r:id="rId6"/>
    <p:sldId id="354" r:id="rId7"/>
    <p:sldId id="355" r:id="rId8"/>
    <p:sldId id="356" r:id="rId9"/>
    <p:sldId id="357" r:id="rId10"/>
    <p:sldId id="358" r:id="rId11"/>
    <p:sldId id="360" r:id="rId12"/>
    <p:sldId id="359" r:id="rId13"/>
    <p:sldId id="361" r:id="rId14"/>
    <p:sldId id="3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7F7F7F"/>
    <a:srgbClr val="1F6FA9"/>
    <a:srgbClr val="D6D9D9"/>
    <a:srgbClr val="E0E3E3"/>
    <a:srgbClr val="269DCD"/>
    <a:srgbClr val="237BBA"/>
    <a:srgbClr val="B60000"/>
    <a:srgbClr val="9411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8"/>
    <p:restoredTop sz="88027"/>
  </p:normalViewPr>
  <p:slideViewPr>
    <p:cSldViewPr snapToGrid="0" snapToObjects="1">
      <p:cViewPr varScale="1">
        <p:scale>
          <a:sx n="112" d="100"/>
          <a:sy n="112" d="100"/>
        </p:scale>
        <p:origin x="1344"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62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5C047-4BF6-2244-A5E3-D41B1218D9A5}" type="datetimeFigureOut">
              <a:rPr lang="en-GB" smtClean="0"/>
              <a:t>21/08/2024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E19463-6D85-F64E-8269-D0072813E47F}" type="slidenum">
              <a:rPr lang="en-GB" smtClean="0"/>
              <a:t>‹#›</a:t>
            </a:fld>
            <a:endParaRPr lang="en-GB"/>
          </a:p>
        </p:txBody>
      </p:sp>
    </p:spTree>
    <p:extLst>
      <p:ext uri="{BB962C8B-B14F-4D97-AF65-F5344CB8AC3E}">
        <p14:creationId xmlns:p14="http://schemas.microsoft.com/office/powerpoint/2010/main" val="801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76A05-844D-A64C-9434-FF3712A59FB6}" type="datetimeFigureOut">
              <a:rPr lang="en-GB" smtClean="0"/>
              <a:t>21/08/2024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52781-589E-1342-9FF2-F49B87B49D0B}" type="slidenum">
              <a:rPr lang="en-GB" smtClean="0"/>
              <a:t>‹#›</a:t>
            </a:fld>
            <a:endParaRPr lang="en-GB"/>
          </a:p>
        </p:txBody>
      </p:sp>
    </p:spTree>
    <p:extLst>
      <p:ext uri="{BB962C8B-B14F-4D97-AF65-F5344CB8AC3E}">
        <p14:creationId xmlns:p14="http://schemas.microsoft.com/office/powerpoint/2010/main" val="51963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a:t>
            </a:fld>
            <a:endParaRPr lang="en-GB"/>
          </a:p>
        </p:txBody>
      </p:sp>
    </p:spTree>
    <p:extLst>
      <p:ext uri="{BB962C8B-B14F-4D97-AF65-F5344CB8AC3E}">
        <p14:creationId xmlns:p14="http://schemas.microsoft.com/office/powerpoint/2010/main" val="305610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Gene expression for the monocytes treated by </a:t>
            </a:r>
            <a:r>
              <a:rPr lang="en-GB" dirty="0" err="1"/>
              <a:t>inteferon</a:t>
            </a:r>
            <a:r>
              <a:rPr lang="en-GB" dirty="0"/>
              <a:t>-gamma – proteins</a:t>
            </a:r>
            <a:r>
              <a:rPr lang="en-GB" baseline="0" dirty="0"/>
              <a:t> that help regulated the immune system.</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10</a:t>
            </a:fld>
            <a:endParaRPr lang="en-GB"/>
          </a:p>
        </p:txBody>
      </p:sp>
    </p:spTree>
    <p:extLst>
      <p:ext uri="{BB962C8B-B14F-4D97-AF65-F5344CB8AC3E}">
        <p14:creationId xmlns:p14="http://schemas.microsoft.com/office/powerpoint/2010/main" val="2298441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11</a:t>
            </a:fld>
            <a:endParaRPr lang="en-GB"/>
          </a:p>
        </p:txBody>
      </p:sp>
    </p:spTree>
    <p:extLst>
      <p:ext uri="{BB962C8B-B14F-4D97-AF65-F5344CB8AC3E}">
        <p14:creationId xmlns:p14="http://schemas.microsoft.com/office/powerpoint/2010/main" val="336139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12</a:t>
            </a:fld>
            <a:endParaRPr lang="en-GB"/>
          </a:p>
        </p:txBody>
      </p:sp>
    </p:spTree>
    <p:extLst>
      <p:ext uri="{BB962C8B-B14F-4D97-AF65-F5344CB8AC3E}">
        <p14:creationId xmlns:p14="http://schemas.microsoft.com/office/powerpoint/2010/main" val="264192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5"/>
          </p:nvPr>
        </p:nvSpPr>
        <p:spPr/>
        <p:txBody>
          <a:bodyPr/>
          <a:lstStyle/>
          <a:p>
            <a:fld id="{00852781-589E-1342-9FF2-F49B87B49D0B}" type="slidenum">
              <a:rPr lang="en-GB" smtClean="0"/>
              <a:t>13</a:t>
            </a:fld>
            <a:endParaRPr lang="en-GB"/>
          </a:p>
        </p:txBody>
      </p:sp>
    </p:spTree>
    <p:extLst>
      <p:ext uri="{BB962C8B-B14F-4D97-AF65-F5344CB8AC3E}">
        <p14:creationId xmlns:p14="http://schemas.microsoft.com/office/powerpoint/2010/main" val="278427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~15000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14</a:t>
            </a:fld>
            <a:endParaRPr lang="en-GB"/>
          </a:p>
        </p:txBody>
      </p:sp>
    </p:spTree>
    <p:extLst>
      <p:ext uri="{BB962C8B-B14F-4D97-AF65-F5344CB8AC3E}">
        <p14:creationId xmlns:p14="http://schemas.microsoft.com/office/powerpoint/2010/main" val="759544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Map adapted from </a:t>
            </a:r>
            <a:r>
              <a:rPr lang="en-SG" sz="1200" b="0" i="0" u="none" strike="noStrike" kern="1200" dirty="0" err="1">
                <a:solidFill>
                  <a:schemeClr val="tx1"/>
                </a:solidFill>
                <a:effectLst/>
                <a:latin typeface="+mn-lt"/>
                <a:ea typeface="+mn-ea"/>
                <a:cs typeface="+mn-cs"/>
              </a:rPr>
              <a:t>Mafessoni</a:t>
            </a:r>
            <a:r>
              <a:rPr lang="en-SG" sz="1200" b="0" i="0" u="none" strike="noStrike" kern="1200" dirty="0">
                <a:solidFill>
                  <a:schemeClr val="tx1"/>
                </a:solidFill>
                <a:effectLst/>
                <a:latin typeface="+mn-lt"/>
                <a:ea typeface="+mn-ea"/>
                <a:cs typeface="+mn-cs"/>
              </a:rPr>
              <a:t>, F. (2019). Encounters with archaic hominins. </a:t>
            </a:r>
            <a:r>
              <a:rPr lang="en-SG" sz="1200" b="0" i="1" u="none" strike="noStrike" kern="1200" dirty="0">
                <a:solidFill>
                  <a:schemeClr val="tx1"/>
                </a:solidFill>
                <a:effectLst/>
                <a:latin typeface="+mn-lt"/>
                <a:ea typeface="+mn-ea"/>
                <a:cs typeface="+mn-cs"/>
              </a:rPr>
              <a:t>Nature Ecology &amp; Evolution</a:t>
            </a:r>
            <a:r>
              <a:rPr lang="en-SG" sz="1200" b="0" i="0" u="none" strike="noStrike" kern="1200" dirty="0">
                <a:solidFill>
                  <a:schemeClr val="tx1"/>
                </a:solidFill>
                <a:effectLst/>
                <a:latin typeface="+mn-lt"/>
                <a:ea typeface="+mn-ea"/>
                <a:cs typeface="+mn-cs"/>
              </a:rPr>
              <a:t>. 3, 14–15. (https://</a:t>
            </a:r>
            <a:r>
              <a:rPr lang="en-SG" sz="1200" b="0" i="0" u="none" strike="noStrike" kern="1200" dirty="0" err="1">
                <a:solidFill>
                  <a:schemeClr val="tx1"/>
                </a:solidFill>
                <a:effectLst/>
                <a:latin typeface="+mn-lt"/>
                <a:ea typeface="+mn-ea"/>
                <a:cs typeface="+mn-cs"/>
              </a:rPr>
              <a:t>www.nature.com</a:t>
            </a:r>
            <a:r>
              <a:rPr lang="en-SG" sz="1200" b="0" i="0" u="none" strike="noStrike" kern="1200" dirty="0">
                <a:solidFill>
                  <a:schemeClr val="tx1"/>
                </a:solidFill>
                <a:effectLst/>
                <a:latin typeface="+mn-lt"/>
                <a:ea typeface="+mn-ea"/>
                <a:cs typeface="+mn-cs"/>
              </a:rPr>
              <a:t>/articles/s41559-018-0729-6)</a:t>
            </a:r>
          </a:p>
        </p:txBody>
      </p:sp>
      <p:sp>
        <p:nvSpPr>
          <p:cNvPr id="4" name="Slide Number Placeholder 3"/>
          <p:cNvSpPr>
            <a:spLocks noGrp="1"/>
          </p:cNvSpPr>
          <p:nvPr>
            <p:ph type="sldNum" sz="quarter" idx="5"/>
          </p:nvPr>
        </p:nvSpPr>
        <p:spPr/>
        <p:txBody>
          <a:bodyPr/>
          <a:lstStyle/>
          <a:p>
            <a:fld id="{00852781-589E-1342-9FF2-F49B87B49D0B}" type="slidenum">
              <a:rPr lang="en-GB" smtClean="0"/>
              <a:t>2</a:t>
            </a:fld>
            <a:endParaRPr lang="en-GB"/>
          </a:p>
        </p:txBody>
      </p:sp>
    </p:spTree>
    <p:extLst>
      <p:ext uri="{BB962C8B-B14F-4D97-AF65-F5344CB8AC3E}">
        <p14:creationId xmlns:p14="http://schemas.microsoft.com/office/powerpoint/2010/main" val="599435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Stem cells could be differentiated into other cell types down the line</a:t>
            </a:r>
          </a:p>
          <a:p>
            <a:endParaRPr lang="en-GB" baseline="0" dirty="0"/>
          </a:p>
          <a:p>
            <a:r>
              <a:rPr lang="en-CA" sz="1200" kern="1200" dirty="0">
                <a:solidFill>
                  <a:schemeClr val="tx1"/>
                </a:solidFill>
                <a:effectLst/>
                <a:latin typeface="+mn-lt"/>
                <a:ea typeface="+mn-ea"/>
                <a:cs typeface="+mn-cs"/>
              </a:rPr>
              <a:t>Monocytes are the precursors for macrophages and dendritic cells, which are all involved in antigen presentation. Studies have found that monocytes in arthritis patients exhibit an upregulation of genes involved in essential inflammation pathways (101–103). One study used label-free quantitative expression profiling to examine protein expression (103). They noted upregulation in AS monocytes in proteins involved in leukocyte recruitment, and important signalling pathways such as, VEGF, JAK/STAT, and toll-like receptor (TLR). Moreover, there was shown to be an upregulation of genes in the ubiquitin proteasome pathway (UPP) in AS monocytes (103). This pathway is involved in the formation of peptides to be presented by HLA </a:t>
            </a:r>
            <a:r>
              <a:rPr lang="en-CA" sz="1200" kern="1200" dirty="0" err="1">
                <a:solidFill>
                  <a:schemeClr val="tx1"/>
                </a:solidFill>
                <a:effectLst/>
                <a:latin typeface="+mn-lt"/>
                <a:ea typeface="+mn-ea"/>
                <a:cs typeface="+mn-cs"/>
              </a:rPr>
              <a:t>ClassI</a:t>
            </a:r>
            <a:r>
              <a:rPr lang="en-CA" sz="1200" kern="1200" dirty="0">
                <a:solidFill>
                  <a:schemeClr val="tx1"/>
                </a:solidFill>
                <a:effectLst/>
                <a:latin typeface="+mn-lt"/>
                <a:ea typeface="+mn-ea"/>
                <a:cs typeface="+mn-cs"/>
              </a:rPr>
              <a:t> proteins, like HLA-B27. </a:t>
            </a:r>
            <a:endParaRPr lang="en-GB" baseline="0" dirty="0"/>
          </a:p>
          <a:p>
            <a:endParaRPr lang="en-GB" baseline="0" dirty="0"/>
          </a:p>
          <a:p>
            <a:r>
              <a:rPr lang="en-GB" sz="1200" b="0" i="0" u="none" strike="noStrike" kern="1200" baseline="0" dirty="0">
                <a:solidFill>
                  <a:schemeClr val="tx1"/>
                </a:solidFill>
                <a:latin typeface="+mn-lt"/>
                <a:ea typeface="+mn-ea"/>
                <a:cs typeface="+mn-cs"/>
              </a:rPr>
              <a:t>One theory of AS pathogenesis, known as the arthritogenic</a:t>
            </a:r>
          </a:p>
          <a:p>
            <a:r>
              <a:rPr lang="en-GB" sz="1200" b="0" i="0" u="none" strike="noStrike" kern="1200" baseline="0" dirty="0">
                <a:solidFill>
                  <a:schemeClr val="tx1"/>
                </a:solidFill>
                <a:latin typeface="+mn-lt"/>
                <a:ea typeface="+mn-ea"/>
                <a:cs typeface="+mn-cs"/>
              </a:rPr>
              <a:t>peptide hypothesis, relies on the involvement of CD8þT cells</a:t>
            </a:r>
          </a:p>
          <a:p>
            <a:r>
              <a:rPr lang="en-GB" sz="1200" b="0" i="0" u="none" strike="noStrike" kern="1200" baseline="0" dirty="0">
                <a:solidFill>
                  <a:schemeClr val="tx1"/>
                </a:solidFill>
                <a:latin typeface="+mn-lt"/>
                <a:ea typeface="+mn-ea"/>
                <a:cs typeface="+mn-cs"/>
              </a:rPr>
              <a:t>[99, 100]. This hypothesis suggests that the self-peptides displayed</a:t>
            </a:r>
          </a:p>
          <a:p>
            <a:r>
              <a:rPr lang="en-GB" sz="1200" b="0" i="0" u="none" strike="noStrike" kern="1200" baseline="0" dirty="0">
                <a:solidFill>
                  <a:schemeClr val="tx1"/>
                </a:solidFill>
                <a:latin typeface="+mn-lt"/>
                <a:ea typeface="+mn-ea"/>
                <a:cs typeface="+mn-cs"/>
              </a:rPr>
              <a:t>by HLA-B27 bear a resemblance to peptides produced by</a:t>
            </a:r>
          </a:p>
          <a:p>
            <a:r>
              <a:rPr lang="en-GB" sz="1200" b="0" i="0" u="none" strike="noStrike" kern="1200" baseline="0" dirty="0">
                <a:solidFill>
                  <a:schemeClr val="tx1"/>
                </a:solidFill>
                <a:latin typeface="+mn-lt"/>
                <a:ea typeface="+mn-ea"/>
                <a:cs typeface="+mn-cs"/>
              </a:rPr>
              <a:t>foreign microbes and become the target of autoreactive CD8þT</a:t>
            </a:r>
          </a:p>
          <a:p>
            <a:r>
              <a:rPr lang="en-GB" sz="1200" b="0" i="0" u="none" strike="noStrike" kern="1200" baseline="0" dirty="0">
                <a:solidFill>
                  <a:schemeClr val="tx1"/>
                </a:solidFill>
                <a:latin typeface="+mn-lt"/>
                <a:ea typeface="+mn-ea"/>
                <a:cs typeface="+mn-cs"/>
              </a:rPr>
              <a:t>cells. These cells then initiate an immune response and inflammation</a:t>
            </a:r>
          </a:p>
          <a:p>
            <a:r>
              <a:rPr lang="en-GB" sz="1200" b="0" i="0" u="none" strike="noStrike" kern="1200" baseline="0" dirty="0">
                <a:solidFill>
                  <a:schemeClr val="tx1"/>
                </a:solidFill>
                <a:latin typeface="+mn-lt"/>
                <a:ea typeface="+mn-ea"/>
                <a:cs typeface="+mn-cs"/>
              </a:rPr>
              <a:t>ensues.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Moreover, it was found that CD4þT cells express</a:t>
            </a:r>
          </a:p>
          <a:p>
            <a:r>
              <a:rPr lang="en-GB" sz="1200" b="0" i="0" u="none" strike="noStrike" kern="1200" baseline="0" dirty="0">
                <a:solidFill>
                  <a:schemeClr val="tx1"/>
                </a:solidFill>
                <a:latin typeface="+mn-lt"/>
                <a:ea typeface="+mn-ea"/>
                <a:cs typeface="+mn-cs"/>
              </a:rPr>
              <a:t>KIR3DL2, which is a receptor that recognizes homodimers</a:t>
            </a:r>
          </a:p>
          <a:p>
            <a:r>
              <a:rPr lang="en-GB" sz="1200" b="0" i="0" u="none" strike="noStrike" kern="1200" baseline="0" dirty="0">
                <a:solidFill>
                  <a:schemeClr val="tx1"/>
                </a:solidFill>
                <a:latin typeface="+mn-lt"/>
                <a:ea typeface="+mn-ea"/>
                <a:cs typeface="+mn-cs"/>
              </a:rPr>
              <a:t>of HLA-B27 but does not recognize heterodimers of HLA-B27</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binding of KIR3DL2 to HLA-B27 homodimers could</a:t>
            </a:r>
          </a:p>
          <a:p>
            <a:r>
              <a:rPr lang="en-GB" sz="1200" b="0" i="0" u="none" strike="noStrike" kern="1200" baseline="0" dirty="0">
                <a:solidFill>
                  <a:schemeClr val="tx1"/>
                </a:solidFill>
                <a:latin typeface="+mn-lt"/>
                <a:ea typeface="+mn-ea"/>
                <a:cs typeface="+mn-cs"/>
              </a:rPr>
              <a:t>trigger an immune response and lead to inflammation, and it is</a:t>
            </a:r>
          </a:p>
          <a:p>
            <a:r>
              <a:rPr lang="en-GB" sz="1200" b="0" i="0" u="none" strike="noStrike" kern="1200" baseline="0" dirty="0">
                <a:solidFill>
                  <a:schemeClr val="tx1"/>
                </a:solidFill>
                <a:latin typeface="+mn-lt"/>
                <a:ea typeface="+mn-ea"/>
                <a:cs typeface="+mn-cs"/>
              </a:rPr>
              <a:t>also suggested that binding triggers Th17 responses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Monocytes in </a:t>
            </a:r>
            <a:r>
              <a:rPr lang="en-GB" sz="1200" b="0" i="0" u="none" strike="noStrike" kern="1200" baseline="0" dirty="0" err="1">
                <a:solidFill>
                  <a:schemeClr val="tx1"/>
                </a:solidFill>
                <a:latin typeface="+mn-lt"/>
                <a:ea typeface="+mn-ea"/>
                <a:cs typeface="+mn-cs"/>
              </a:rPr>
              <a:t>spondyloarthritis</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patients exhibit an upregulation of genes involved in</a:t>
            </a:r>
          </a:p>
          <a:p>
            <a:r>
              <a:rPr lang="en-GB" sz="1200" b="0" i="0" u="none" strike="noStrike" kern="1200" baseline="0" dirty="0">
                <a:solidFill>
                  <a:schemeClr val="tx1"/>
                </a:solidFill>
                <a:latin typeface="+mn-lt"/>
                <a:ea typeface="+mn-ea"/>
                <a:cs typeface="+mn-cs"/>
              </a:rPr>
              <a:t>essential inflammation pathways.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3</a:t>
            </a:fld>
            <a:endParaRPr lang="en-GB"/>
          </a:p>
        </p:txBody>
      </p:sp>
    </p:spTree>
    <p:extLst>
      <p:ext uri="{BB962C8B-B14F-4D97-AF65-F5344CB8AC3E}">
        <p14:creationId xmlns:p14="http://schemas.microsoft.com/office/powerpoint/2010/main" val="24933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4</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5</a:t>
            </a:fld>
            <a:endParaRPr lang="en-GB"/>
          </a:p>
        </p:txBody>
      </p:sp>
    </p:spTree>
    <p:extLst>
      <p:ext uri="{BB962C8B-B14F-4D97-AF65-F5344CB8AC3E}">
        <p14:creationId xmlns:p14="http://schemas.microsoft.com/office/powerpoint/2010/main" val="343053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6</a:t>
            </a:fld>
            <a:endParaRPr lang="en-GB"/>
          </a:p>
        </p:txBody>
      </p:sp>
    </p:spTree>
    <p:extLst>
      <p:ext uri="{BB962C8B-B14F-4D97-AF65-F5344CB8AC3E}">
        <p14:creationId xmlns:p14="http://schemas.microsoft.com/office/powerpoint/2010/main" val="423728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7</a:t>
            </a:fld>
            <a:endParaRPr lang="en-GB"/>
          </a:p>
        </p:txBody>
      </p:sp>
    </p:spTree>
    <p:extLst>
      <p:ext uri="{BB962C8B-B14F-4D97-AF65-F5344CB8AC3E}">
        <p14:creationId xmlns:p14="http://schemas.microsoft.com/office/powerpoint/2010/main" val="2345812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5"/>
          </p:nvPr>
        </p:nvSpPr>
        <p:spPr/>
        <p:txBody>
          <a:bodyPr/>
          <a:lstStyle/>
          <a:p>
            <a:fld id="{00852781-589E-1342-9FF2-F49B87B49D0B}" type="slidenum">
              <a:rPr lang="en-GB" smtClean="0"/>
              <a:t>8</a:t>
            </a:fld>
            <a:endParaRPr lang="en-GB"/>
          </a:p>
        </p:txBody>
      </p:sp>
    </p:spTree>
    <p:extLst>
      <p:ext uri="{BB962C8B-B14F-4D97-AF65-F5344CB8AC3E}">
        <p14:creationId xmlns:p14="http://schemas.microsoft.com/office/powerpoint/2010/main" val="1688450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9</a:t>
            </a:fld>
            <a:endParaRPr lang="en-GB"/>
          </a:p>
        </p:txBody>
      </p:sp>
    </p:spTree>
    <p:extLst>
      <p:ext uri="{BB962C8B-B14F-4D97-AF65-F5344CB8AC3E}">
        <p14:creationId xmlns:p14="http://schemas.microsoft.com/office/powerpoint/2010/main" val="49781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8171C0-695E-BD4E-B021-8976B44C063A}" type="datetime1">
              <a:rPr lang="en-SG" smtClean="0"/>
              <a:t>21/8/24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53C54-8EB9-C24B-9C31-2B1DDC9DE9A6}" type="datetime1">
              <a:rPr lang="en-SG" smtClean="0"/>
              <a:t>21/8/24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2FA3B-614A-7B44-98FC-38DCC6EB32F4}" type="datetime1">
              <a:rPr lang="en-SG" smtClean="0"/>
              <a:t>21/8/24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marL="361942" indent="-233357">
              <a:buFont typeface="Arial" charset="0"/>
              <a:buChar char="•"/>
              <a:tabLst/>
              <a:defRPr sz="2800"/>
            </a:lvl2pPr>
            <a:lvl3pPr marL="585773" indent="-223833">
              <a:buFont typeface="Courier New" charset="0"/>
              <a:buChar char="o"/>
              <a:tabLst/>
              <a:defRPr sz="2400"/>
            </a:lvl3pPr>
            <a:lvl4pPr marL="808018" indent="-207957">
              <a:buFont typeface="Wingdings" charset="2"/>
              <a:buChar char="§"/>
              <a:tabLst/>
              <a:defRPr sz="2000"/>
            </a:lvl4pPr>
            <a:lvl5pPr marL="990575" indent="-209545">
              <a:buFont typeface="Wingdings" charset="2"/>
              <a:buChar char="Ø"/>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9A31D3-5D48-6C49-8100-1BFEDDA27045}" type="datetime1">
              <a:rPr lang="en-SG" smtClean="0"/>
              <a:t>21/8/24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sz="1200"/>
            </a:lvl1pPr>
          </a:lstStyle>
          <a:p>
            <a:fld id="{9F3C1A03-04C2-0846-ADDA-213E9916F0D3}"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p:cNvSpPr/>
          <p:nvPr userDrawn="1"/>
        </p:nvSpPr>
        <p:spPr>
          <a:xfrm>
            <a:off x="0" y="-5509"/>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sz="1800" dirty="0"/>
          </a:p>
        </p:txBody>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B4DE5-3FA5-CB41-9D0A-192659D1CB71}" type="datetime1">
              <a:rPr lang="en-SG" smtClean="0"/>
              <a:t>21/8/24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11453600" y="5193768"/>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4E459-705C-6E47-A7D6-9BAC4DCC79E5}" type="datetime1">
              <a:rPr lang="en-SG" smtClean="0"/>
              <a:t>21/8/24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1D9F5-A799-534F-ADC1-59DEE366892C}" type="datetime1">
              <a:rPr lang="en-SG" smtClean="0"/>
              <a:t>21/8/24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D0D58-1596-D242-A555-BB899CD37BDE}" type="datetime1">
              <a:rPr lang="en-SG" smtClean="0"/>
              <a:t>21/8/24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95D21-BC09-2042-8183-6DEFCDF5312A}" type="datetime1">
              <a:rPr lang="en-SG" smtClean="0"/>
              <a:t>21/8/24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FDC18-B983-004C-8152-2C2BF2CFEDD7}" type="datetime1">
              <a:rPr lang="en-SG" smtClean="0"/>
              <a:t>21/8/24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9BD44-7826-F548-A836-9F6150569590}" type="datetime1">
              <a:rPr lang="en-SG" smtClean="0"/>
              <a:t>21/8/24</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40233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dirty="0"/>
              <a:t>Click to edit Master text styles</a:t>
            </a:r>
          </a:p>
          <a:p>
            <a:pPr marL="265169" marR="0" lvl="1"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448045" marR="0" lvl="2"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Third level</a:t>
            </a:r>
          </a:p>
          <a:p>
            <a:pPr marL="594345" marR="0" lvl="3"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a:p>
            <a:pPr marL="777221" marR="0" lvl="4"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C3BF20-5808-0847-A21A-F2A835930045}" type="datetime1">
              <a:rPr lang="en-SG" smtClean="0"/>
              <a:t>21/8/24</a:t>
            </a:fld>
            <a:endParaRPr lang="en-GB"/>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r">
              <a:defRPr sz="1200">
                <a:solidFill>
                  <a:schemeClr val="tx1">
                    <a:lumMod val="95000"/>
                    <a:lumOff val="5000"/>
                  </a:schemeClr>
                </a:solidFill>
                <a:latin typeface="+mj-lt"/>
              </a:defRPr>
            </a:lvl1pPr>
          </a:lstStyle>
          <a:p>
            <a:fld id="{9F3C1A03-04C2-0846-ADDA-213E9916F0D3}" type="slidenum">
              <a:rPr lang="en-GB" smtClean="0"/>
              <a:pPr/>
              <a:t>‹#›</a:t>
            </a:fld>
            <a:endParaRPr lang="en-GB"/>
          </a:p>
        </p:txBody>
      </p:sp>
      <p:cxnSp>
        <p:nvCxnSpPr>
          <p:cNvPr id="7" name="Straight Connector 6"/>
          <p:cNvCxnSpPr/>
          <p:nvPr/>
        </p:nvCxnSpPr>
        <p:spPr>
          <a:xfrm flipV="1">
            <a:off x="762000" y="51196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441621"/>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hdr="0" ftr="0" dt="0"/>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marR="0" indent="-91438" algn="l" defTabSz="914377"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sz="3200" kern="1200">
          <a:solidFill>
            <a:schemeClr val="tx1"/>
          </a:solidFill>
          <a:latin typeface="+mn-lt"/>
          <a:ea typeface="+mn-ea"/>
          <a:cs typeface="+mn-cs"/>
        </a:defRPr>
      </a:lvl1pPr>
      <a:lvl2pPr marL="265169" marR="0" indent="-137157" algn="l" defTabSz="914377" rtl="0" eaLnBrk="1" fontAlgn="auto" latinLnBrk="0" hangingPunct="1">
        <a:lnSpc>
          <a:spcPct val="90000"/>
        </a:lnSpc>
        <a:spcBef>
          <a:spcPts val="200"/>
        </a:spcBef>
        <a:spcAft>
          <a:spcPts val="400"/>
        </a:spcAft>
        <a:buClr>
          <a:srgbClr val="1CADE4"/>
        </a:buClr>
        <a:buSzTx/>
        <a:buFont typeface="Arial" charset="0"/>
        <a:buChar char="•"/>
        <a:tabLst/>
        <a:defRPr sz="2800" kern="1200">
          <a:solidFill>
            <a:schemeClr val="tx1"/>
          </a:solidFill>
          <a:latin typeface="+mn-lt"/>
          <a:ea typeface="+mn-ea"/>
          <a:cs typeface="+mn-cs"/>
        </a:defRPr>
      </a:lvl2pPr>
      <a:lvl3pPr marL="448045" marR="0" indent="-137157" algn="l" defTabSz="914377" rtl="0" eaLnBrk="1" fontAlgn="auto" latinLnBrk="0" hangingPunct="1">
        <a:lnSpc>
          <a:spcPct val="90000"/>
        </a:lnSpc>
        <a:spcBef>
          <a:spcPts val="200"/>
        </a:spcBef>
        <a:spcAft>
          <a:spcPts val="400"/>
        </a:spcAft>
        <a:buClr>
          <a:srgbClr val="1CADE4"/>
        </a:buClr>
        <a:buSzTx/>
        <a:buFont typeface="Courier New" charset="0"/>
        <a:buChar char="o"/>
        <a:tabLst/>
        <a:defRPr sz="2400" kern="1200">
          <a:solidFill>
            <a:schemeClr val="tx1"/>
          </a:solidFill>
          <a:latin typeface="+mn-lt"/>
          <a:ea typeface="+mn-ea"/>
          <a:cs typeface="+mn-cs"/>
        </a:defRPr>
      </a:lvl3pPr>
      <a:lvl4pPr marL="594345" marR="0" indent="-137157" algn="l" defTabSz="914377" rtl="0" eaLnBrk="1" fontAlgn="auto" latinLnBrk="0" hangingPunct="1">
        <a:lnSpc>
          <a:spcPct val="90000"/>
        </a:lnSpc>
        <a:spcBef>
          <a:spcPts val="200"/>
        </a:spcBef>
        <a:spcAft>
          <a:spcPts val="400"/>
        </a:spcAft>
        <a:buClr>
          <a:srgbClr val="1CADE4"/>
        </a:buClr>
        <a:buSzTx/>
        <a:buFont typeface="Wingdings" charset="2"/>
        <a:buChar char="§"/>
        <a:tabLst/>
        <a:defRPr sz="2000" kern="1200">
          <a:solidFill>
            <a:schemeClr val="tx1"/>
          </a:solidFill>
          <a:latin typeface="+mn-lt"/>
          <a:ea typeface="+mn-ea"/>
          <a:cs typeface="+mn-cs"/>
        </a:defRPr>
      </a:lvl4pPr>
      <a:lvl5pPr marL="777221" marR="0" indent="-137157" algn="l" defTabSz="914377" rtl="0" eaLnBrk="1" fontAlgn="auto" latinLnBrk="0" hangingPunct="1">
        <a:lnSpc>
          <a:spcPct val="90000"/>
        </a:lnSpc>
        <a:spcBef>
          <a:spcPts val="200"/>
        </a:spcBef>
        <a:spcAft>
          <a:spcPts val="400"/>
        </a:spcAft>
        <a:buClr>
          <a:srgbClr val="1CADE4"/>
        </a:buClr>
        <a:buSzTx/>
        <a:buFont typeface="Wingdings" charset="2"/>
        <a:buChar char="Ø"/>
        <a:tabLst/>
        <a:defRPr sz="20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Biostatistics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DAY 4: Big Data &amp; Dimension Reduction</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339506"/>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10</a:t>
            </a:fld>
            <a:endParaRPr lang="en-GB"/>
          </a:p>
        </p:txBody>
      </p:sp>
      <p:pic>
        <p:nvPicPr>
          <p:cNvPr id="15" name="Picture 14" descr="Screenshot 2017-09-05 13.51.36.png">
            <a:extLst>
              <a:ext uri="{FF2B5EF4-FFF2-40B4-BE49-F238E27FC236}">
                <a16:creationId xmlns:a16="http://schemas.microsoft.com/office/drawing/2014/main" id="{BF79A12B-3BDB-5242-BBD2-18BAA230F0DB}"/>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16" name="Group 15">
            <a:extLst>
              <a:ext uri="{FF2B5EF4-FFF2-40B4-BE49-F238E27FC236}">
                <a16:creationId xmlns:a16="http://schemas.microsoft.com/office/drawing/2014/main" id="{EFDFF39D-1263-5744-B4FF-E707CFAD05D1}"/>
              </a:ext>
            </a:extLst>
          </p:cNvPr>
          <p:cNvGrpSpPr/>
          <p:nvPr/>
        </p:nvGrpSpPr>
        <p:grpSpPr>
          <a:xfrm>
            <a:off x="1024127" y="1024652"/>
            <a:ext cx="521639" cy="2320067"/>
            <a:chOff x="2501373" y="704369"/>
            <a:chExt cx="306041" cy="1370257"/>
          </a:xfrm>
        </p:grpSpPr>
        <p:sp>
          <p:nvSpPr>
            <p:cNvPr id="17" name="TextBox 16">
              <a:extLst>
                <a:ext uri="{FF2B5EF4-FFF2-40B4-BE49-F238E27FC236}">
                  <a16:creationId xmlns:a16="http://schemas.microsoft.com/office/drawing/2014/main" id="{CD52F6E2-CC51-0145-9892-5CF3104EFC7A}"/>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8" name="Straight Arrow Connector 17">
              <a:extLst>
                <a:ext uri="{FF2B5EF4-FFF2-40B4-BE49-F238E27FC236}">
                  <a16:creationId xmlns:a16="http://schemas.microsoft.com/office/drawing/2014/main" id="{22202537-8198-614F-BEBB-CD8BDDE02A0E}"/>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98C9466A-62D0-B441-BA5C-FB40A5589F2B}"/>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20" name="Picture 19" descr="Screenshot 2017-09-05 13.51.36.png">
            <a:extLst>
              <a:ext uri="{FF2B5EF4-FFF2-40B4-BE49-F238E27FC236}">
                <a16:creationId xmlns:a16="http://schemas.microsoft.com/office/drawing/2014/main" id="{BB20F794-8881-724A-BE42-710C750795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21" name="TextBox 20">
            <a:extLst>
              <a:ext uri="{FF2B5EF4-FFF2-40B4-BE49-F238E27FC236}">
                <a16:creationId xmlns:a16="http://schemas.microsoft.com/office/drawing/2014/main" id="{FF7E249C-96F3-6446-97C0-EC91633AFB0D}"/>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22" name="TextBox 21">
            <a:extLst>
              <a:ext uri="{FF2B5EF4-FFF2-40B4-BE49-F238E27FC236}">
                <a16:creationId xmlns:a16="http://schemas.microsoft.com/office/drawing/2014/main" id="{91030AAD-1CD5-C045-933A-D7B6EB5BB012}"/>
              </a:ext>
            </a:extLst>
          </p:cNvPr>
          <p:cNvSpPr txBox="1"/>
          <p:nvPr/>
        </p:nvSpPr>
        <p:spPr>
          <a:xfrm>
            <a:off x="3075438" y="4101174"/>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23" name="Straight Arrow Connector 22">
            <a:extLst>
              <a:ext uri="{FF2B5EF4-FFF2-40B4-BE49-F238E27FC236}">
                <a16:creationId xmlns:a16="http://schemas.microsoft.com/office/drawing/2014/main" id="{61DA417D-304B-D54C-97BC-33B8AF504C51}"/>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D80DC0F9-3136-8E46-9E49-0AA90C339A3D}"/>
              </a:ext>
            </a:extLst>
          </p:cNvPr>
          <p:cNvSpPr txBox="1">
            <a:spLocks/>
          </p:cNvSpPr>
          <p:nvPr/>
        </p:nvSpPr>
        <p:spPr>
          <a:xfrm>
            <a:off x="1024127" y="4023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29231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11</a:t>
            </a:fld>
            <a:endParaRPr lang="en-GB"/>
          </a:p>
        </p:txBody>
      </p:sp>
      <p:pic>
        <p:nvPicPr>
          <p:cNvPr id="4" name="Picture 3" descr="Screenshot 2017-09-05 13.51.36.png">
            <a:extLst>
              <a:ext uri="{FF2B5EF4-FFF2-40B4-BE49-F238E27FC236}">
                <a16:creationId xmlns:a16="http://schemas.microsoft.com/office/drawing/2014/main" id="{AD24E16B-7E06-7F4A-B213-5B203840D211}"/>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5" name="Group 4">
            <a:extLst>
              <a:ext uri="{FF2B5EF4-FFF2-40B4-BE49-F238E27FC236}">
                <a16:creationId xmlns:a16="http://schemas.microsoft.com/office/drawing/2014/main" id="{FFC61805-55C1-CD43-ABB9-AF6A51AD564E}"/>
              </a:ext>
            </a:extLst>
          </p:cNvPr>
          <p:cNvGrpSpPr/>
          <p:nvPr/>
        </p:nvGrpSpPr>
        <p:grpSpPr>
          <a:xfrm>
            <a:off x="1024127" y="1024652"/>
            <a:ext cx="521639" cy="2320067"/>
            <a:chOff x="2501373" y="704369"/>
            <a:chExt cx="306041" cy="1370257"/>
          </a:xfrm>
        </p:grpSpPr>
        <p:sp>
          <p:nvSpPr>
            <p:cNvPr id="6" name="TextBox 5">
              <a:extLst>
                <a:ext uri="{FF2B5EF4-FFF2-40B4-BE49-F238E27FC236}">
                  <a16:creationId xmlns:a16="http://schemas.microsoft.com/office/drawing/2014/main" id="{202876D5-B32D-EC4F-9ADC-14C1B89FC2A8}"/>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7" name="Straight Arrow Connector 6">
              <a:extLst>
                <a:ext uri="{FF2B5EF4-FFF2-40B4-BE49-F238E27FC236}">
                  <a16:creationId xmlns:a16="http://schemas.microsoft.com/office/drawing/2014/main" id="{E298C95B-267A-5848-8220-17AB32E73583}"/>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4C84E876-F850-2743-A8DF-26C1D2ED9B1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9" name="Picture 8" descr="Screenshot 2017-09-05 13.51.36.png">
            <a:extLst>
              <a:ext uri="{FF2B5EF4-FFF2-40B4-BE49-F238E27FC236}">
                <a16:creationId xmlns:a16="http://schemas.microsoft.com/office/drawing/2014/main" id="{9AA52802-609D-1148-A090-9BE2448E119F}"/>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0" name="TextBox 9">
            <a:extLst>
              <a:ext uri="{FF2B5EF4-FFF2-40B4-BE49-F238E27FC236}">
                <a16:creationId xmlns:a16="http://schemas.microsoft.com/office/drawing/2014/main" id="{F673BA60-D82F-0649-BF25-21FD5835867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1" name="TextBox 10">
            <a:extLst>
              <a:ext uri="{FF2B5EF4-FFF2-40B4-BE49-F238E27FC236}">
                <a16:creationId xmlns:a16="http://schemas.microsoft.com/office/drawing/2014/main" id="{69819856-92CC-B947-BC9A-E92EAA83AFBF}"/>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2" name="Picture 11" descr="Screenshot 2017-09-05 13.51.36.png">
            <a:extLst>
              <a:ext uri="{FF2B5EF4-FFF2-40B4-BE49-F238E27FC236}">
                <a16:creationId xmlns:a16="http://schemas.microsoft.com/office/drawing/2014/main" id="{E180F1D2-D5A7-3C49-827E-F52E89B4B4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3" name="Rectangle 12">
            <a:extLst>
              <a:ext uri="{FF2B5EF4-FFF2-40B4-BE49-F238E27FC236}">
                <a16:creationId xmlns:a16="http://schemas.microsoft.com/office/drawing/2014/main" id="{A7B6D063-D26A-8D47-9FC0-6B9F8BE44A25}"/>
              </a:ext>
            </a:extLst>
          </p:cNvPr>
          <p:cNvSpPr/>
          <p:nvPr/>
        </p:nvSpPr>
        <p:spPr>
          <a:xfrm>
            <a:off x="4222935" y="4923657"/>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4" name="Straight Arrow Connector 13">
            <a:extLst>
              <a:ext uri="{FF2B5EF4-FFF2-40B4-BE49-F238E27FC236}">
                <a16:creationId xmlns:a16="http://schemas.microsoft.com/office/drawing/2014/main" id="{28511887-4B9A-A346-87A9-54EBBD11013F}"/>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B362C1A8-5AC2-0A4B-A8FE-6E9CFB3AABA8}"/>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Tree>
    <p:extLst>
      <p:ext uri="{BB962C8B-B14F-4D97-AF65-F5344CB8AC3E}">
        <p14:creationId xmlns:p14="http://schemas.microsoft.com/office/powerpoint/2010/main" val="235071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12</a:t>
            </a:fld>
            <a:endParaRPr lang="en-GB"/>
          </a:p>
        </p:txBody>
      </p:sp>
      <p:sp>
        <p:nvSpPr>
          <p:cNvPr id="29" name="Slide Number Placeholder 2">
            <a:extLst>
              <a:ext uri="{FF2B5EF4-FFF2-40B4-BE49-F238E27FC236}">
                <a16:creationId xmlns:a16="http://schemas.microsoft.com/office/drawing/2014/main" id="{758E0E9A-6DE6-4A46-8636-ABDC5B2225B8}"/>
              </a:ext>
            </a:extLst>
          </p:cNvPr>
          <p:cNvSpPr txBox="1">
            <a:spLocks/>
          </p:cNvSpPr>
          <p:nvPr/>
        </p:nvSpPr>
        <p:spPr>
          <a:xfrm>
            <a:off x="7172917" y="5977904"/>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327F8E-B75F-1448-B0D2-402B0B5546CA}" type="slidenum">
              <a:rPr lang="en-GB" smtClean="0">
                <a:latin typeface="Arial" charset="0"/>
                <a:ea typeface="Arial" charset="0"/>
                <a:cs typeface="Arial" charset="0"/>
              </a:rPr>
              <a:pPr/>
              <a:t>12</a:t>
            </a:fld>
            <a:endParaRPr lang="en-GB">
              <a:latin typeface="Arial" charset="0"/>
              <a:ea typeface="Arial" charset="0"/>
              <a:cs typeface="Arial" charset="0"/>
            </a:endParaRPr>
          </a:p>
        </p:txBody>
      </p:sp>
      <p:pic>
        <p:nvPicPr>
          <p:cNvPr id="30" name="Picture 29" descr="Screenshot 2017-09-05 13.51.36.png">
            <a:extLst>
              <a:ext uri="{FF2B5EF4-FFF2-40B4-BE49-F238E27FC236}">
                <a16:creationId xmlns:a16="http://schemas.microsoft.com/office/drawing/2014/main" id="{645D02A9-90BE-CF4C-B31A-A174606265B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31" name="Group 30">
            <a:extLst>
              <a:ext uri="{FF2B5EF4-FFF2-40B4-BE49-F238E27FC236}">
                <a16:creationId xmlns:a16="http://schemas.microsoft.com/office/drawing/2014/main" id="{2D119A95-D3BC-C241-9E0C-2B68F8B24D18}"/>
              </a:ext>
            </a:extLst>
          </p:cNvPr>
          <p:cNvGrpSpPr/>
          <p:nvPr/>
        </p:nvGrpSpPr>
        <p:grpSpPr>
          <a:xfrm>
            <a:off x="1024127" y="1024652"/>
            <a:ext cx="521639" cy="2320067"/>
            <a:chOff x="2501373" y="704369"/>
            <a:chExt cx="306041" cy="1370257"/>
          </a:xfrm>
        </p:grpSpPr>
        <p:sp>
          <p:nvSpPr>
            <p:cNvPr id="32" name="TextBox 31">
              <a:extLst>
                <a:ext uri="{FF2B5EF4-FFF2-40B4-BE49-F238E27FC236}">
                  <a16:creationId xmlns:a16="http://schemas.microsoft.com/office/drawing/2014/main" id="{B669BE63-0769-9046-908C-76D9D80A4B79}"/>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33" name="Straight Arrow Connector 32">
              <a:extLst>
                <a:ext uri="{FF2B5EF4-FFF2-40B4-BE49-F238E27FC236}">
                  <a16:creationId xmlns:a16="http://schemas.microsoft.com/office/drawing/2014/main" id="{CB8A0402-CBD3-C94A-A6B7-F36BBD082531}"/>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F1F9D2A9-4C00-FF4E-904D-6B41D59E6346}"/>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35" name="Picture 34" descr="Screenshot 2017-09-05 13.51.36.png">
            <a:extLst>
              <a:ext uri="{FF2B5EF4-FFF2-40B4-BE49-F238E27FC236}">
                <a16:creationId xmlns:a16="http://schemas.microsoft.com/office/drawing/2014/main" id="{56844668-4271-0247-AEB0-2DBD9757AB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36" name="TextBox 35">
            <a:extLst>
              <a:ext uri="{FF2B5EF4-FFF2-40B4-BE49-F238E27FC236}">
                <a16:creationId xmlns:a16="http://schemas.microsoft.com/office/drawing/2014/main" id="{C61A418D-C65A-374E-8F7E-65D52618284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37" name="TextBox 36">
            <a:extLst>
              <a:ext uri="{FF2B5EF4-FFF2-40B4-BE49-F238E27FC236}">
                <a16:creationId xmlns:a16="http://schemas.microsoft.com/office/drawing/2014/main" id="{71B96998-BF3E-804B-8EFB-D2CBC73EBEA8}"/>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38" name="Picture 37" descr="Screenshot 2017-09-05 13.51.36.png">
            <a:extLst>
              <a:ext uri="{FF2B5EF4-FFF2-40B4-BE49-F238E27FC236}">
                <a16:creationId xmlns:a16="http://schemas.microsoft.com/office/drawing/2014/main" id="{C89E6F0D-653C-F34F-97A6-E793FB1A1ED0}"/>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39" name="Rectangle 38">
            <a:extLst>
              <a:ext uri="{FF2B5EF4-FFF2-40B4-BE49-F238E27FC236}">
                <a16:creationId xmlns:a16="http://schemas.microsoft.com/office/drawing/2014/main" id="{BEFCF4DA-1BCF-DE4B-8985-D1B13560942D}"/>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40" name="Picture 39" descr="Screenshot 2017-09-05 13.51.36.png">
            <a:extLst>
              <a:ext uri="{FF2B5EF4-FFF2-40B4-BE49-F238E27FC236}">
                <a16:creationId xmlns:a16="http://schemas.microsoft.com/office/drawing/2014/main" id="{48CF52B0-618A-7045-A999-63BC9A302E11}"/>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41" name="TextBox 40">
            <a:extLst>
              <a:ext uri="{FF2B5EF4-FFF2-40B4-BE49-F238E27FC236}">
                <a16:creationId xmlns:a16="http://schemas.microsoft.com/office/drawing/2014/main" id="{E63D2F1E-4226-2747-97AB-92A03D830BB8}"/>
              </a:ext>
            </a:extLst>
          </p:cNvPr>
          <p:cNvSpPr txBox="1"/>
          <p:nvPr/>
        </p:nvSpPr>
        <p:spPr>
          <a:xfrm>
            <a:off x="5346707" y="5726662"/>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42" name="Straight Arrow Connector 41">
            <a:extLst>
              <a:ext uri="{FF2B5EF4-FFF2-40B4-BE49-F238E27FC236}">
                <a16:creationId xmlns:a16="http://schemas.microsoft.com/office/drawing/2014/main" id="{3AB8C198-A31D-C84D-A033-19D3E6DCCE27}"/>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8ECF0863-FB98-D744-AEC1-86B0903E5322}"/>
              </a:ext>
            </a:extLst>
          </p:cNvPr>
          <p:cNvSpPr txBox="1">
            <a:spLocks/>
          </p:cNvSpPr>
          <p:nvPr/>
        </p:nvSpPr>
        <p:spPr>
          <a:xfrm>
            <a:off x="1176527" y="5547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352385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13</a:t>
            </a:fld>
            <a:endParaRPr lang="en-GB"/>
          </a:p>
        </p:txBody>
      </p:sp>
      <p:sp>
        <p:nvSpPr>
          <p:cNvPr id="6" name="Title 1">
            <a:extLst>
              <a:ext uri="{FF2B5EF4-FFF2-40B4-BE49-F238E27FC236}">
                <a16:creationId xmlns:a16="http://schemas.microsoft.com/office/drawing/2014/main" id="{1DD55606-5752-BE4C-94E3-8153647727CC}"/>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7" name="Rectangle 6">
            <a:extLst>
              <a:ext uri="{FF2B5EF4-FFF2-40B4-BE49-F238E27FC236}">
                <a16:creationId xmlns:a16="http://schemas.microsoft.com/office/drawing/2014/main" id="{DE667E1E-F779-CF4E-8AC2-F2E2F0112AF4}"/>
              </a:ext>
            </a:extLst>
          </p:cNvPr>
          <p:cNvSpPr/>
          <p:nvPr/>
        </p:nvSpPr>
        <p:spPr>
          <a:xfrm>
            <a:off x="6208643" y="1622323"/>
            <a:ext cx="6096000" cy="923330"/>
          </a:xfrm>
          <a:prstGeom prst="rect">
            <a:avLst/>
          </a:prstGeom>
        </p:spPr>
        <p:txBody>
          <a:bodyPr>
            <a:spAutoFit/>
          </a:bodyPr>
          <a:lstStyle/>
          <a:p>
            <a:r>
              <a:rPr lang="en-GB" dirty="0"/>
              <a:t>Fairfax et al. Innate immune activity conditions the effect of regulatory variants upon monocyte </a:t>
            </a:r>
          </a:p>
          <a:p>
            <a:r>
              <a:rPr lang="en-GB" dirty="0"/>
              <a:t>gene expression. Science, 2014.</a:t>
            </a:r>
          </a:p>
        </p:txBody>
      </p:sp>
      <p:pic>
        <p:nvPicPr>
          <p:cNvPr id="8" name="Picture 7" descr="Screenshot 2017-09-05 13.51.36.png">
            <a:extLst>
              <a:ext uri="{FF2B5EF4-FFF2-40B4-BE49-F238E27FC236}">
                <a16:creationId xmlns:a16="http://schemas.microsoft.com/office/drawing/2014/main" id="{FB77AE1C-BC1B-2D4E-A395-45DB26D91FE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F2E8B09A-D9AD-CA40-9527-A134402E11F4}"/>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453AEDB9-D57E-7F4E-BC9F-ABEE23CBBCEE}"/>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17015514-5B94-2940-A334-A4B6A1887C97}"/>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0531DB1-0665-7E4A-8A07-62BC4B8375BC}"/>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3" name="Picture 12" descr="Screenshot 2017-09-05 13.51.36.png">
            <a:extLst>
              <a:ext uri="{FF2B5EF4-FFF2-40B4-BE49-F238E27FC236}">
                <a16:creationId xmlns:a16="http://schemas.microsoft.com/office/drawing/2014/main" id="{A5B80904-0D18-3F42-B5B4-2AB707EDEE10}"/>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4" name="TextBox 13">
            <a:extLst>
              <a:ext uri="{FF2B5EF4-FFF2-40B4-BE49-F238E27FC236}">
                <a16:creationId xmlns:a16="http://schemas.microsoft.com/office/drawing/2014/main" id="{E950C622-98FD-CB41-B19F-47B4B2E98D5C}"/>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5" name="TextBox 14">
            <a:extLst>
              <a:ext uri="{FF2B5EF4-FFF2-40B4-BE49-F238E27FC236}">
                <a16:creationId xmlns:a16="http://schemas.microsoft.com/office/drawing/2014/main" id="{ADFA4B13-09B2-9548-812A-D78331FA9A50}"/>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6" name="Picture 15" descr="Screenshot 2017-09-05 13.51.36.png">
            <a:extLst>
              <a:ext uri="{FF2B5EF4-FFF2-40B4-BE49-F238E27FC236}">
                <a16:creationId xmlns:a16="http://schemas.microsoft.com/office/drawing/2014/main" id="{0A9AFFBF-C823-CD47-BBA7-29E7A98BE44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7" name="Rectangle 16">
            <a:extLst>
              <a:ext uri="{FF2B5EF4-FFF2-40B4-BE49-F238E27FC236}">
                <a16:creationId xmlns:a16="http://schemas.microsoft.com/office/drawing/2014/main" id="{D4A0FF0A-292D-3945-8901-C534CA707542}"/>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8" name="Picture 17" descr="Screenshot 2017-09-05 13.51.36.png">
            <a:extLst>
              <a:ext uri="{FF2B5EF4-FFF2-40B4-BE49-F238E27FC236}">
                <a16:creationId xmlns:a16="http://schemas.microsoft.com/office/drawing/2014/main" id="{459CA10D-1BC1-FB47-AAAE-12E48834C9F3}"/>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19" name="TextBox 18">
            <a:extLst>
              <a:ext uri="{FF2B5EF4-FFF2-40B4-BE49-F238E27FC236}">
                <a16:creationId xmlns:a16="http://schemas.microsoft.com/office/drawing/2014/main" id="{5C93CC4C-393E-AB43-8563-CEA115FD8F06}"/>
              </a:ext>
            </a:extLst>
          </p:cNvPr>
          <p:cNvSpPr txBox="1"/>
          <p:nvPr/>
        </p:nvSpPr>
        <p:spPr>
          <a:xfrm>
            <a:off x="5346707" y="5726662"/>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0" name="Straight Arrow Connector 19">
            <a:extLst>
              <a:ext uri="{FF2B5EF4-FFF2-40B4-BE49-F238E27FC236}">
                <a16:creationId xmlns:a16="http://schemas.microsoft.com/office/drawing/2014/main" id="{A4831569-31D9-4C49-B233-F3457DA2180A}"/>
              </a:ext>
            </a:extLst>
          </p:cNvPr>
          <p:cNvCxnSpPr/>
          <p:nvPr/>
        </p:nvCxnSpPr>
        <p:spPr>
          <a:xfrm>
            <a:off x="1545766" y="3564217"/>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348D882-3B39-F945-9F5A-5172CDA4B9D9}"/>
              </a:ext>
            </a:extLst>
          </p:cNvPr>
          <p:cNvSpPr txBox="1"/>
          <p:nvPr/>
        </p:nvSpPr>
        <p:spPr>
          <a:xfrm rot="2249106">
            <a:off x="1698634" y="4752848"/>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2" name="Straight Arrow Connector 21">
            <a:extLst>
              <a:ext uri="{FF2B5EF4-FFF2-40B4-BE49-F238E27FC236}">
                <a16:creationId xmlns:a16="http://schemas.microsoft.com/office/drawing/2014/main" id="{6DB86264-6B81-3242-B37F-D9647D6B8A93}"/>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09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5CB488-578C-7146-AD90-6623040D85B8}"/>
              </a:ext>
            </a:extLst>
          </p:cNvPr>
          <p:cNvPicPr>
            <a:picLocks noChangeAspect="1"/>
          </p:cNvPicPr>
          <p:nvPr/>
        </p:nvPicPr>
        <p:blipFill>
          <a:blip r:embed="rId3"/>
          <a:stretch>
            <a:fillRect/>
          </a:stretch>
        </p:blipFill>
        <p:spPr>
          <a:xfrm>
            <a:off x="2353161" y="764354"/>
            <a:ext cx="8971005" cy="5980670"/>
          </a:xfrm>
          <a:prstGeom prst="rect">
            <a:avLst/>
          </a:prstGeom>
        </p:spPr>
      </p:pic>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14</a:t>
            </a:fld>
            <a:endParaRPr lang="en-GB"/>
          </a:p>
        </p:txBody>
      </p:sp>
    </p:spTree>
    <p:extLst>
      <p:ext uri="{BB962C8B-B14F-4D97-AF65-F5344CB8AC3E}">
        <p14:creationId xmlns:p14="http://schemas.microsoft.com/office/powerpoint/2010/main" val="62942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869148" y="402336"/>
            <a:ext cx="10767329" cy="1111262"/>
          </a:xfrm>
        </p:spPr>
        <p:txBody>
          <a:bodyPr>
            <a:normAutofit/>
          </a:bodyPr>
          <a:lstStyle/>
          <a:p>
            <a:r>
              <a:rPr lang="en-GB" sz="3600" cap="none" dirty="0">
                <a:latin typeface="+mn-lt"/>
              </a:rPr>
              <a:t>Modern non-African humans contain Neanderthal DNA fragments in their genomes</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a:t>
            </a:fld>
            <a:endParaRPr lang="en-GB"/>
          </a:p>
        </p:txBody>
      </p:sp>
      <p:pic>
        <p:nvPicPr>
          <p:cNvPr id="5" name="Picture 4">
            <a:extLst>
              <a:ext uri="{FF2B5EF4-FFF2-40B4-BE49-F238E27FC236}">
                <a16:creationId xmlns:a16="http://schemas.microsoft.com/office/drawing/2014/main" id="{04AE2B31-307B-6446-8D8D-A516C50F2766}"/>
              </a:ext>
            </a:extLst>
          </p:cNvPr>
          <p:cNvPicPr>
            <a:picLocks noChangeAspect="1"/>
          </p:cNvPicPr>
          <p:nvPr/>
        </p:nvPicPr>
        <p:blipFill>
          <a:blip r:embed="rId3"/>
          <a:srcRect/>
          <a:stretch/>
        </p:blipFill>
        <p:spPr>
          <a:xfrm>
            <a:off x="567177" y="1847465"/>
            <a:ext cx="6102104" cy="3304524"/>
          </a:xfrm>
          <a:prstGeom prst="rect">
            <a:avLst/>
          </a:prstGeom>
        </p:spPr>
      </p:pic>
      <p:grpSp>
        <p:nvGrpSpPr>
          <p:cNvPr id="26" name="Group 25">
            <a:extLst>
              <a:ext uri="{FF2B5EF4-FFF2-40B4-BE49-F238E27FC236}">
                <a16:creationId xmlns:a16="http://schemas.microsoft.com/office/drawing/2014/main" id="{811253C8-BD81-C945-B6D8-FE8DF3D2A0D8}"/>
              </a:ext>
            </a:extLst>
          </p:cNvPr>
          <p:cNvGrpSpPr/>
          <p:nvPr/>
        </p:nvGrpSpPr>
        <p:grpSpPr>
          <a:xfrm>
            <a:off x="6928938" y="1759918"/>
            <a:ext cx="4814957" cy="3233252"/>
            <a:chOff x="7032175" y="1759918"/>
            <a:chExt cx="4814957" cy="3233252"/>
          </a:xfrm>
        </p:grpSpPr>
        <p:sp>
          <p:nvSpPr>
            <p:cNvPr id="11" name="TextBox 10">
              <a:extLst>
                <a:ext uri="{FF2B5EF4-FFF2-40B4-BE49-F238E27FC236}">
                  <a16:creationId xmlns:a16="http://schemas.microsoft.com/office/drawing/2014/main" id="{662A0579-173F-C345-82A8-C0C4F4C5CF7B}"/>
                </a:ext>
              </a:extLst>
            </p:cNvPr>
            <p:cNvSpPr txBox="1"/>
            <p:nvPr/>
          </p:nvSpPr>
          <p:spPr>
            <a:xfrm>
              <a:off x="7032175" y="4587120"/>
              <a:ext cx="1492716" cy="400110"/>
            </a:xfrm>
            <a:prstGeom prst="rect">
              <a:avLst/>
            </a:prstGeom>
            <a:noFill/>
          </p:spPr>
          <p:txBody>
            <a:bodyPr wrap="none" rtlCol="0">
              <a:spAutoFit/>
            </a:bodyPr>
            <a:lstStyle/>
            <a:p>
              <a:r>
                <a:rPr lang="en-GB" sz="2000" dirty="0"/>
                <a:t>Neanderthal</a:t>
              </a:r>
            </a:p>
          </p:txBody>
        </p:sp>
        <p:sp>
          <p:nvSpPr>
            <p:cNvPr id="12" name="TextBox 11">
              <a:extLst>
                <a:ext uri="{FF2B5EF4-FFF2-40B4-BE49-F238E27FC236}">
                  <a16:creationId xmlns:a16="http://schemas.microsoft.com/office/drawing/2014/main" id="{C16C24A8-250F-DA48-A8FC-F005E90FE7AF}"/>
                </a:ext>
              </a:extLst>
            </p:cNvPr>
            <p:cNvSpPr txBox="1"/>
            <p:nvPr/>
          </p:nvSpPr>
          <p:spPr>
            <a:xfrm>
              <a:off x="9167155" y="4587120"/>
              <a:ext cx="926344" cy="400110"/>
            </a:xfrm>
            <a:prstGeom prst="rect">
              <a:avLst/>
            </a:prstGeom>
            <a:noFill/>
          </p:spPr>
          <p:txBody>
            <a:bodyPr wrap="none" rtlCol="0">
              <a:spAutoFit/>
            </a:bodyPr>
            <a:lstStyle/>
            <a:p>
              <a:r>
                <a:rPr lang="en-GB" sz="2000" dirty="0"/>
                <a:t>African</a:t>
              </a:r>
            </a:p>
          </p:txBody>
        </p:sp>
        <p:sp>
          <p:nvSpPr>
            <p:cNvPr id="13" name="TextBox 12">
              <a:extLst>
                <a:ext uri="{FF2B5EF4-FFF2-40B4-BE49-F238E27FC236}">
                  <a16:creationId xmlns:a16="http://schemas.microsoft.com/office/drawing/2014/main" id="{54459F87-3E49-7242-AA6D-67D2274DF3BC}"/>
                </a:ext>
              </a:extLst>
            </p:cNvPr>
            <p:cNvSpPr txBox="1"/>
            <p:nvPr/>
          </p:nvSpPr>
          <p:spPr>
            <a:xfrm>
              <a:off x="10407827" y="4593060"/>
              <a:ext cx="1439305" cy="400110"/>
            </a:xfrm>
            <a:prstGeom prst="rect">
              <a:avLst/>
            </a:prstGeom>
            <a:noFill/>
          </p:spPr>
          <p:txBody>
            <a:bodyPr wrap="none" rtlCol="0">
              <a:spAutoFit/>
            </a:bodyPr>
            <a:lstStyle/>
            <a:p>
              <a:r>
                <a:rPr lang="en-GB" sz="2000" dirty="0"/>
                <a:t>Non-African</a:t>
              </a:r>
            </a:p>
          </p:txBody>
        </p:sp>
        <p:grpSp>
          <p:nvGrpSpPr>
            <p:cNvPr id="21" name="Group 20">
              <a:extLst>
                <a:ext uri="{FF2B5EF4-FFF2-40B4-BE49-F238E27FC236}">
                  <a16:creationId xmlns:a16="http://schemas.microsoft.com/office/drawing/2014/main" id="{8C9F456D-3513-6D4A-BE89-A17F2ABFD287}"/>
                </a:ext>
              </a:extLst>
            </p:cNvPr>
            <p:cNvGrpSpPr/>
            <p:nvPr/>
          </p:nvGrpSpPr>
          <p:grpSpPr>
            <a:xfrm rot="5400000">
              <a:off x="7996647" y="1520077"/>
              <a:ext cx="2833143" cy="3312826"/>
              <a:chOff x="5418055" y="1740717"/>
              <a:chExt cx="2833143" cy="3312826"/>
            </a:xfrm>
          </p:grpSpPr>
          <p:cxnSp>
            <p:nvCxnSpPr>
              <p:cNvPr id="8" name="Straight Connector 7">
                <a:extLst>
                  <a:ext uri="{FF2B5EF4-FFF2-40B4-BE49-F238E27FC236}">
                    <a16:creationId xmlns:a16="http://schemas.microsoft.com/office/drawing/2014/main" id="{29B89D40-D12C-174A-9430-04B5EFAD1CF1}"/>
                  </a:ext>
                </a:extLst>
              </p:cNvPr>
              <p:cNvCxnSpPr>
                <a:cxnSpLocks/>
              </p:cNvCxnSpPr>
              <p:nvPr/>
            </p:nvCxnSpPr>
            <p:spPr>
              <a:xfrm rot="16200000" flipH="1">
                <a:off x="6152573" y="2954919"/>
                <a:ext cx="1364106" cy="283314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185852A9-22AB-4541-93CF-AD805BB43914}"/>
                  </a:ext>
                </a:extLst>
              </p:cNvPr>
              <p:cNvCxnSpPr>
                <a:cxnSpLocks/>
              </p:cNvCxnSpPr>
              <p:nvPr/>
            </p:nvCxnSpPr>
            <p:spPr>
              <a:xfrm rot="16200000">
                <a:off x="5860266" y="1298507"/>
                <a:ext cx="1948721" cy="283314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A6811A6-8CFB-1246-B848-8F1F141904E9}"/>
                  </a:ext>
                </a:extLst>
              </p:cNvPr>
              <p:cNvCxnSpPr>
                <a:cxnSpLocks/>
              </p:cNvCxnSpPr>
              <p:nvPr/>
            </p:nvCxnSpPr>
            <p:spPr>
              <a:xfrm rot="16200000" flipH="1">
                <a:off x="7412884" y="2254661"/>
                <a:ext cx="497819" cy="1178808"/>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8BBCF72-670C-F346-9C6C-0F3BF823CBDB}"/>
                  </a:ext>
                </a:extLst>
              </p:cNvPr>
              <p:cNvCxnSpPr>
                <a:cxnSpLocks/>
              </p:cNvCxnSpPr>
              <p:nvPr/>
            </p:nvCxnSpPr>
            <p:spPr>
              <a:xfrm rot="16200000">
                <a:off x="6444881" y="3457090"/>
                <a:ext cx="2653259" cy="0"/>
              </a:xfrm>
              <a:prstGeom prst="straightConnector1">
                <a:avLst/>
              </a:prstGeom>
              <a:ln w="12700">
                <a:tailEnd type="triangle"/>
              </a:ln>
            </p:spPr>
            <p:style>
              <a:lnRef idx="2">
                <a:schemeClr val="accent2"/>
              </a:lnRef>
              <a:fillRef idx="0">
                <a:schemeClr val="accent2"/>
              </a:fillRef>
              <a:effectRef idx="1">
                <a:schemeClr val="accent2"/>
              </a:effectRef>
              <a:fontRef idx="minor">
                <a:schemeClr val="tx1"/>
              </a:fontRef>
            </p:style>
          </p:cxnSp>
        </p:grpSp>
        <p:sp>
          <p:nvSpPr>
            <p:cNvPr id="17" name="TextBox 16">
              <a:extLst>
                <a:ext uri="{FF2B5EF4-FFF2-40B4-BE49-F238E27FC236}">
                  <a16:creationId xmlns:a16="http://schemas.microsoft.com/office/drawing/2014/main" id="{24F42381-F6EB-B344-9BCE-24C7F61E35F2}"/>
                </a:ext>
              </a:extLst>
            </p:cNvPr>
            <p:cNvSpPr txBox="1"/>
            <p:nvPr/>
          </p:nvSpPr>
          <p:spPr>
            <a:xfrm>
              <a:off x="7963460" y="3484979"/>
              <a:ext cx="2128696" cy="646331"/>
            </a:xfrm>
            <a:prstGeom prst="rect">
              <a:avLst/>
            </a:prstGeom>
            <a:noFill/>
          </p:spPr>
          <p:txBody>
            <a:bodyPr wrap="square" rtlCol="0">
              <a:spAutoFit/>
            </a:bodyPr>
            <a:lstStyle/>
            <a:p>
              <a:pPr algn="ctr"/>
              <a:r>
                <a:rPr lang="en-GB" dirty="0">
                  <a:solidFill>
                    <a:schemeClr val="accent2"/>
                  </a:solidFill>
                </a:rPr>
                <a:t>Interbreeding</a:t>
              </a:r>
            </a:p>
            <a:p>
              <a:pPr algn="ctr"/>
              <a:r>
                <a:rPr lang="en-GB" dirty="0">
                  <a:solidFill>
                    <a:schemeClr val="accent2"/>
                  </a:solidFill>
                </a:rPr>
                <a:t>~50,000 years ago</a:t>
              </a:r>
            </a:p>
          </p:txBody>
        </p:sp>
      </p:grpSp>
      <p:grpSp>
        <p:nvGrpSpPr>
          <p:cNvPr id="25" name="Group 24">
            <a:extLst>
              <a:ext uri="{FF2B5EF4-FFF2-40B4-BE49-F238E27FC236}">
                <a16:creationId xmlns:a16="http://schemas.microsoft.com/office/drawing/2014/main" id="{4C16EDA3-CF1F-4142-9020-744FB451CBB8}"/>
              </a:ext>
            </a:extLst>
          </p:cNvPr>
          <p:cNvGrpSpPr/>
          <p:nvPr/>
        </p:nvGrpSpPr>
        <p:grpSpPr>
          <a:xfrm>
            <a:off x="10222922" y="4975971"/>
            <a:ext cx="1545936" cy="1335946"/>
            <a:chOff x="10326159" y="4975971"/>
            <a:chExt cx="1545936" cy="1335946"/>
          </a:xfrm>
        </p:grpSpPr>
        <p:sp>
          <p:nvSpPr>
            <p:cNvPr id="15" name="TextBox 14">
              <a:extLst>
                <a:ext uri="{FF2B5EF4-FFF2-40B4-BE49-F238E27FC236}">
                  <a16:creationId xmlns:a16="http://schemas.microsoft.com/office/drawing/2014/main" id="{AA1D37E5-9826-EF4E-B751-4DD4C77F7CBD}"/>
                </a:ext>
              </a:extLst>
            </p:cNvPr>
            <p:cNvSpPr txBox="1"/>
            <p:nvPr/>
          </p:nvSpPr>
          <p:spPr>
            <a:xfrm>
              <a:off x="10326159" y="5296254"/>
              <a:ext cx="1545936" cy="1015663"/>
            </a:xfrm>
            <a:prstGeom prst="rect">
              <a:avLst/>
            </a:prstGeom>
            <a:noFill/>
          </p:spPr>
          <p:txBody>
            <a:bodyPr wrap="none" rtlCol="0">
              <a:spAutoFit/>
            </a:bodyPr>
            <a:lstStyle/>
            <a:p>
              <a:pPr algn="ctr"/>
              <a:r>
                <a:rPr lang="en-GB" sz="2000" dirty="0">
                  <a:solidFill>
                    <a:schemeClr val="accent2"/>
                  </a:solidFill>
                  <a:sym typeface="Wingdings" pitchFamily="2" charset="2"/>
                </a:rPr>
                <a:t>1.5~4% </a:t>
              </a:r>
            </a:p>
            <a:p>
              <a:pPr algn="ctr"/>
              <a:r>
                <a:rPr lang="en-GB" sz="2000" dirty="0">
                  <a:solidFill>
                    <a:schemeClr val="accent2"/>
                  </a:solidFill>
                  <a:sym typeface="Wingdings" pitchFamily="2" charset="2"/>
                </a:rPr>
                <a:t>Neanderthal </a:t>
              </a:r>
            </a:p>
            <a:p>
              <a:pPr algn="ctr"/>
              <a:r>
                <a:rPr lang="en-GB" sz="2000" dirty="0">
                  <a:solidFill>
                    <a:schemeClr val="accent2"/>
                  </a:solidFill>
                  <a:sym typeface="Wingdings" pitchFamily="2" charset="2"/>
                </a:rPr>
                <a:t>ancestry</a:t>
              </a:r>
              <a:endParaRPr lang="en-GB" sz="2000" dirty="0">
                <a:solidFill>
                  <a:schemeClr val="accent2"/>
                </a:solidFill>
              </a:endParaRPr>
            </a:p>
          </p:txBody>
        </p:sp>
        <p:cxnSp>
          <p:nvCxnSpPr>
            <p:cNvPr id="23" name="Straight Arrow Connector 22">
              <a:extLst>
                <a:ext uri="{FF2B5EF4-FFF2-40B4-BE49-F238E27FC236}">
                  <a16:creationId xmlns:a16="http://schemas.microsoft.com/office/drawing/2014/main" id="{E35636F4-FEC9-A649-9909-A8D720B12B7A}"/>
                </a:ext>
              </a:extLst>
            </p:cNvPr>
            <p:cNvCxnSpPr>
              <a:cxnSpLocks/>
            </p:cNvCxnSpPr>
            <p:nvPr/>
          </p:nvCxnSpPr>
          <p:spPr>
            <a:xfrm>
              <a:off x="11027603" y="4975971"/>
              <a:ext cx="0" cy="335031"/>
            </a:xfrm>
            <a:prstGeom prst="straightConnector1">
              <a:avLst/>
            </a:prstGeom>
            <a:ln w="127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sp>
        <p:nvSpPr>
          <p:cNvPr id="27" name="TextBox 26">
            <a:extLst>
              <a:ext uri="{FF2B5EF4-FFF2-40B4-BE49-F238E27FC236}">
                <a16:creationId xmlns:a16="http://schemas.microsoft.com/office/drawing/2014/main" id="{8E7F20F6-680B-524D-8F6A-CAC983577372}"/>
              </a:ext>
            </a:extLst>
          </p:cNvPr>
          <p:cNvSpPr txBox="1"/>
          <p:nvPr/>
        </p:nvSpPr>
        <p:spPr>
          <a:xfrm>
            <a:off x="14750" y="6607277"/>
            <a:ext cx="3938899" cy="261610"/>
          </a:xfrm>
          <a:prstGeom prst="rect">
            <a:avLst/>
          </a:prstGeom>
          <a:noFill/>
        </p:spPr>
        <p:txBody>
          <a:bodyPr wrap="none" rtlCol="0">
            <a:spAutoFit/>
          </a:bodyPr>
          <a:lstStyle/>
          <a:p>
            <a:r>
              <a:rPr lang="en-SG" sz="1100" dirty="0">
                <a:latin typeface="Calibri" panose="020F0502020204030204" pitchFamily="34" charset="0"/>
                <a:cs typeface="Calibri" panose="020F0502020204030204" pitchFamily="34" charset="0"/>
              </a:rPr>
              <a:t>Map adapted from </a:t>
            </a:r>
            <a:r>
              <a:rPr lang="en-SG" sz="1100" dirty="0" err="1">
                <a:latin typeface="Calibri" panose="020F0502020204030204" pitchFamily="34" charset="0"/>
                <a:cs typeface="Calibri" panose="020F0502020204030204" pitchFamily="34" charset="0"/>
              </a:rPr>
              <a:t>Mafessoni</a:t>
            </a:r>
            <a:r>
              <a:rPr lang="en-SG" sz="1100" dirty="0">
                <a:latin typeface="Calibri" panose="020F0502020204030204" pitchFamily="34" charset="0"/>
                <a:cs typeface="Calibri" panose="020F0502020204030204" pitchFamily="34" charset="0"/>
              </a:rPr>
              <a:t>, F. (2019). </a:t>
            </a:r>
            <a:r>
              <a:rPr lang="en-SG" sz="1100" i="1" dirty="0">
                <a:latin typeface="Calibri" panose="020F0502020204030204" pitchFamily="34" charset="0"/>
                <a:cs typeface="Calibri" panose="020F0502020204030204" pitchFamily="34" charset="0"/>
              </a:rPr>
              <a:t>Nat. Ecol. </a:t>
            </a:r>
            <a:r>
              <a:rPr lang="en-SG" sz="1100" i="1" dirty="0" err="1">
                <a:latin typeface="Calibri" panose="020F0502020204030204" pitchFamily="34" charset="0"/>
                <a:cs typeface="Calibri" panose="020F0502020204030204" pitchFamily="34" charset="0"/>
              </a:rPr>
              <a:t>Evol</a:t>
            </a:r>
            <a:r>
              <a:rPr lang="en-SG" sz="1100" dirty="0">
                <a:latin typeface="Calibri" panose="020F0502020204030204" pitchFamily="34" charset="0"/>
                <a:cs typeface="Calibri" panose="020F0502020204030204" pitchFamily="34" charset="0"/>
              </a:rPr>
              <a:t>. 3:14–15.</a:t>
            </a:r>
            <a:endParaRPr lang="en-GB" sz="11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7DAD822-9C1A-BA45-AB73-2B7F1F9150CD}"/>
              </a:ext>
            </a:extLst>
          </p:cNvPr>
          <p:cNvSpPr txBox="1"/>
          <p:nvPr/>
        </p:nvSpPr>
        <p:spPr>
          <a:xfrm>
            <a:off x="7877507" y="6422611"/>
            <a:ext cx="2111412" cy="369332"/>
          </a:xfrm>
          <a:prstGeom prst="rect">
            <a:avLst/>
          </a:prstGeom>
          <a:noFill/>
        </p:spPr>
        <p:txBody>
          <a:bodyPr wrap="none" rtlCol="0">
            <a:spAutoFit/>
          </a:bodyPr>
          <a:lstStyle/>
          <a:p>
            <a:r>
              <a:rPr lang="en-GB" dirty="0"/>
              <a:t>Slide from </a:t>
            </a:r>
            <a:r>
              <a:rPr lang="en-GB" dirty="0" err="1"/>
              <a:t>Shiyao</a:t>
            </a:r>
            <a:r>
              <a:rPr lang="en-GB" dirty="0"/>
              <a:t> </a:t>
            </a:r>
            <a:r>
              <a:rPr lang="en-GB" dirty="0" err="1"/>
              <a:t>Ke</a:t>
            </a:r>
            <a:endParaRPr lang="en-GB" dirty="0"/>
          </a:p>
        </p:txBody>
      </p:sp>
    </p:spTree>
    <p:extLst>
      <p:ext uri="{BB962C8B-B14F-4D97-AF65-F5344CB8AC3E}">
        <p14:creationId xmlns:p14="http://schemas.microsoft.com/office/powerpoint/2010/main" val="574058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iPSC Derived Macrophages as a Model</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r>
              <a:rPr lang="en-GB" sz="2400" dirty="0"/>
              <a:t>Many immune cell types are implicated in disease</a:t>
            </a:r>
          </a:p>
          <a:p>
            <a:r>
              <a:rPr lang="en-GB" sz="2400" dirty="0"/>
              <a:t>Unsure which is the most relevant</a:t>
            </a:r>
          </a:p>
          <a:p>
            <a:r>
              <a:rPr lang="en-GB" sz="2400" dirty="0"/>
              <a:t>Strong evidence for monocytes/macrophages and T cells </a:t>
            </a:r>
          </a:p>
          <a:p>
            <a:r>
              <a:rPr lang="en-GB" sz="2400" dirty="0"/>
              <a:t>Primary immune cells difficult to culture and edit</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3</a:t>
            </a:fld>
            <a:endParaRPr lang="en-GB"/>
          </a:p>
        </p:txBody>
      </p:sp>
      <p:sp>
        <p:nvSpPr>
          <p:cNvPr id="6" name="TextBox 5">
            <a:extLst>
              <a:ext uri="{FF2B5EF4-FFF2-40B4-BE49-F238E27FC236}">
                <a16:creationId xmlns:a16="http://schemas.microsoft.com/office/drawing/2014/main" id="{F491F17E-2835-064A-B5B0-95120BB1D800}"/>
              </a:ext>
            </a:extLst>
          </p:cNvPr>
          <p:cNvSpPr txBox="1"/>
          <p:nvPr/>
        </p:nvSpPr>
        <p:spPr>
          <a:xfrm>
            <a:off x="8679419" y="6098693"/>
            <a:ext cx="2972555" cy="646331"/>
          </a:xfrm>
          <a:prstGeom prst="rect">
            <a:avLst/>
          </a:prstGeom>
          <a:noFill/>
        </p:spPr>
        <p:txBody>
          <a:bodyPr wrap="square" rtlCol="0">
            <a:spAutoFit/>
          </a:bodyPr>
          <a:lstStyle/>
          <a:p>
            <a:r>
              <a:rPr lang="en-GB" sz="1200" dirty="0"/>
              <a:t>Limon-Camacho et al. J </a:t>
            </a:r>
            <a:r>
              <a:rPr lang="en-GB" sz="1200" dirty="0" err="1"/>
              <a:t>Rheumatol</a:t>
            </a:r>
            <a:r>
              <a:rPr lang="en-GB" sz="1200" dirty="0"/>
              <a:t> 2012</a:t>
            </a:r>
          </a:p>
          <a:p>
            <a:r>
              <a:rPr lang="en-GB" sz="1200" dirty="0"/>
              <a:t>Wright et al. Ann Rheum Dis 2009</a:t>
            </a:r>
          </a:p>
          <a:p>
            <a:r>
              <a:rPr lang="en-GB" sz="1200" dirty="0"/>
              <a:t>Zambrano-Zaragoza et al. </a:t>
            </a:r>
            <a:r>
              <a:rPr lang="en-GB" sz="1200" dirty="0" err="1"/>
              <a:t>Int</a:t>
            </a:r>
            <a:r>
              <a:rPr lang="en-GB" sz="1200" dirty="0"/>
              <a:t> J Inflam.2013 </a:t>
            </a:r>
          </a:p>
        </p:txBody>
      </p:sp>
      <p:pic>
        <p:nvPicPr>
          <p:cNvPr id="7" name="Picture 2" descr="U:\Review Paper\cells figure.jpg">
            <a:extLst>
              <a:ext uri="{FF2B5EF4-FFF2-40B4-BE49-F238E27FC236}">
                <a16:creationId xmlns:a16="http://schemas.microsoft.com/office/drawing/2014/main" id="{87A3E199-7972-9646-B2AC-0F9319F20C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89" r="9705" b="41528"/>
          <a:stretch/>
        </p:blipFill>
        <p:spPr bwMode="auto">
          <a:xfrm>
            <a:off x="5220072" y="4581128"/>
            <a:ext cx="3207954" cy="192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U:\Review Paper\cells figure.jpg">
            <a:extLst>
              <a:ext uri="{FF2B5EF4-FFF2-40B4-BE49-F238E27FC236}">
                <a16:creationId xmlns:a16="http://schemas.microsoft.com/office/drawing/2014/main" id="{DEC8418D-BEF9-B249-80FE-80A9F7B240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980" t="69542" r="17005" b="3473"/>
          <a:stretch/>
        </p:blipFill>
        <p:spPr bwMode="auto">
          <a:xfrm>
            <a:off x="2627784" y="5094586"/>
            <a:ext cx="2014718" cy="9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4</a:t>
            </a:fld>
            <a:endParaRPr lang="en-GB"/>
          </a:p>
        </p:txBody>
      </p:sp>
    </p:spTree>
    <p:extLst>
      <p:ext uri="{BB962C8B-B14F-4D97-AF65-F5344CB8AC3E}">
        <p14:creationId xmlns:p14="http://schemas.microsoft.com/office/powerpoint/2010/main" val="1673618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5</a:t>
            </a:fld>
            <a:endParaRPr lang="en-GB"/>
          </a:p>
        </p:txBody>
      </p:sp>
      <p:pic>
        <p:nvPicPr>
          <p:cNvPr id="9" name="Picture 2" descr="PCA exemplary data">
            <a:extLst>
              <a:ext uri="{FF2B5EF4-FFF2-40B4-BE49-F238E27FC236}">
                <a16:creationId xmlns:a16="http://schemas.microsoft.com/office/drawing/2014/main" id="{B55D4E31-9FBE-F54F-A7B5-CD08AEF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6</a:t>
            </a:fld>
            <a:endParaRPr lang="en-GB"/>
          </a:p>
        </p:txBody>
      </p:sp>
      <p:pic>
        <p:nvPicPr>
          <p:cNvPr id="6" name="Picture 2" descr="PCA animation: variance and reconstruction error">
            <a:extLst>
              <a:ext uri="{FF2B5EF4-FFF2-40B4-BE49-F238E27FC236}">
                <a16:creationId xmlns:a16="http://schemas.microsoft.com/office/drawing/2014/main" id="{71F7B0CD-D50E-7145-A260-88035F76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4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highly 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7</a:t>
            </a:fld>
            <a:endParaRPr lang="en-GB"/>
          </a:p>
        </p:txBody>
      </p:sp>
      <p:pic>
        <p:nvPicPr>
          <p:cNvPr id="8" name="Picture 7">
            <a:extLst>
              <a:ext uri="{FF2B5EF4-FFF2-40B4-BE49-F238E27FC236}">
                <a16:creationId xmlns:a16="http://schemas.microsoft.com/office/drawing/2014/main" id="{E0BA7561-861B-2F4A-B5ED-FBDE07A00897}"/>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024127" y="1622323"/>
            <a:ext cx="3855309" cy="3657600"/>
          </a:xfrm>
          <a:prstGeom prst="rect">
            <a:avLst/>
          </a:prstGeom>
          <a:ln>
            <a:solidFill>
              <a:schemeClr val="bg1"/>
            </a:solidFill>
          </a:ln>
        </p:spPr>
      </p:pic>
      <p:pic>
        <p:nvPicPr>
          <p:cNvPr id="9" name="Picture 8">
            <a:extLst>
              <a:ext uri="{FF2B5EF4-FFF2-40B4-BE49-F238E27FC236}">
                <a16:creationId xmlns:a16="http://schemas.microsoft.com/office/drawing/2014/main" id="{15C191D0-71CA-0A4E-9C34-BF49E14BB63E}"/>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4879436" y="1622323"/>
            <a:ext cx="5276336" cy="3657600"/>
          </a:xfrm>
          <a:prstGeom prst="rect">
            <a:avLst/>
          </a:prstGeom>
          <a:ln>
            <a:solidFill>
              <a:schemeClr val="bg1"/>
            </a:solidFill>
          </a:ln>
        </p:spPr>
      </p:pic>
    </p:spTree>
    <p:extLst>
      <p:ext uri="{BB962C8B-B14F-4D97-AF65-F5344CB8AC3E}">
        <p14:creationId xmlns:p14="http://schemas.microsoft.com/office/powerpoint/2010/main" val="1880762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uncorrelated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8</a:t>
            </a:fld>
            <a:endParaRPr lang="en-GB"/>
          </a:p>
        </p:txBody>
      </p:sp>
      <p:pic>
        <p:nvPicPr>
          <p:cNvPr id="6" name="Picture 5">
            <a:extLst>
              <a:ext uri="{FF2B5EF4-FFF2-40B4-BE49-F238E27FC236}">
                <a16:creationId xmlns:a16="http://schemas.microsoft.com/office/drawing/2014/main" id="{95A586A6-9903-0B41-85CE-0DCFF3C1A2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1024127" y="1622323"/>
            <a:ext cx="3855307" cy="3657600"/>
          </a:xfrm>
          <a:prstGeom prst="rect">
            <a:avLst/>
          </a:prstGeom>
        </p:spPr>
      </p:pic>
      <p:pic>
        <p:nvPicPr>
          <p:cNvPr id="7" name="Picture 6">
            <a:extLst>
              <a:ext uri="{FF2B5EF4-FFF2-40B4-BE49-F238E27FC236}">
                <a16:creationId xmlns:a16="http://schemas.microsoft.com/office/drawing/2014/main" id="{5E6B74E2-CCB5-3740-B862-089699E73CC9}"/>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4879434" y="1622323"/>
            <a:ext cx="5288693" cy="3657600"/>
          </a:xfrm>
          <a:prstGeom prst="rect">
            <a:avLst/>
          </a:prstGeom>
          <a:ln>
            <a:solidFill>
              <a:schemeClr val="bg1"/>
            </a:solidFill>
          </a:ln>
        </p:spPr>
      </p:pic>
    </p:spTree>
    <p:extLst>
      <p:ext uri="{BB962C8B-B14F-4D97-AF65-F5344CB8AC3E}">
        <p14:creationId xmlns:p14="http://schemas.microsoft.com/office/powerpoint/2010/main" val="360289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9</a:t>
            </a:fld>
            <a:endParaRPr lang="en-GB"/>
          </a:p>
        </p:txBody>
      </p:sp>
      <p:pic>
        <p:nvPicPr>
          <p:cNvPr id="8" name="Picture 7" descr="Screenshot 2017-09-05 13.51.36.png">
            <a:extLst>
              <a:ext uri="{FF2B5EF4-FFF2-40B4-BE49-F238E27FC236}">
                <a16:creationId xmlns:a16="http://schemas.microsoft.com/office/drawing/2014/main" id="{8FE5CE45-8B19-EB48-B274-24D56C9E68E9}"/>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61B454A0-0D44-FB42-B7D3-9F057CDE88F7}"/>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F50BAB02-F57B-3F40-ADEB-733AF82CF142}"/>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FC04A3E8-A311-2740-B00A-E741C96D035A}"/>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5CCDE7A-AEF7-0644-98ED-8E6CB8E1178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13" name="Straight Arrow Connector 12">
            <a:extLst>
              <a:ext uri="{FF2B5EF4-FFF2-40B4-BE49-F238E27FC236}">
                <a16:creationId xmlns:a16="http://schemas.microsoft.com/office/drawing/2014/main" id="{A7A29BDC-A7B3-694C-9C08-474C21358A66}"/>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BD8DDF-B71E-5049-B893-24276798380F}"/>
              </a:ext>
            </a:extLst>
          </p:cNvPr>
          <p:cNvSpPr txBox="1"/>
          <p:nvPr/>
        </p:nvSpPr>
        <p:spPr>
          <a:xfrm>
            <a:off x="1988430" y="3258471"/>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15936087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{D0AE08C8-1D48-C645-BE0D-66D1429EDD3C}tf10001061</Template>
  <TotalTime>673</TotalTime>
  <Words>1026</Words>
  <Application>Microsoft Macintosh PowerPoint</Application>
  <PresentationFormat>Widescreen</PresentationFormat>
  <Paragraphs>147</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Courier New</vt:lpstr>
      <vt:lpstr>Menlo</vt:lpstr>
      <vt:lpstr>Tw Cen MT</vt:lpstr>
      <vt:lpstr>Tw Cen MT Condensed</vt:lpstr>
      <vt:lpstr>Wingdings</vt:lpstr>
      <vt:lpstr>Wingdings 3</vt:lpstr>
      <vt:lpstr>Integral</vt:lpstr>
      <vt:lpstr>Biostatistics   DAY 4: Big Data &amp; Dimension Reduction  </vt:lpstr>
      <vt:lpstr>Modern non-African humans contain Neanderthal DNA fragments in their genomes</vt:lpstr>
      <vt:lpstr>iPSC Derived Macrophages as a Model</vt:lpstr>
      <vt:lpstr>PowerPoint Presentation</vt:lpstr>
      <vt:lpstr>PCA: defining components</vt:lpstr>
      <vt:lpstr>PCA: defining components</vt:lpstr>
      <vt:lpstr>PCA on highly correlated data</vt:lpstr>
      <vt:lpstr>PCA on uncorrelated data</vt:lpstr>
      <vt:lpstr>WHOLE GENOME gene expression</vt:lpstr>
      <vt:lpstr>PowerPoint Presentation</vt:lpstr>
      <vt:lpstr>WHOLE GENOME gene expression</vt:lpstr>
      <vt:lpstr>PowerPoint Presentation</vt:lpstr>
      <vt:lpstr>WHOLE GENOME gene expression</vt:lpstr>
      <vt:lpstr>whole genome GENE expression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neanderthal introgressed sequence on Innate IMMUNE RESPONSE</dc:title>
  <dc:creator>Shiyao Ke</dc:creator>
  <cp:lastModifiedBy>Justin Whalley</cp:lastModifiedBy>
  <cp:revision>39</cp:revision>
  <dcterms:created xsi:type="dcterms:W3CDTF">2020-07-14T05:22:31Z</dcterms:created>
  <dcterms:modified xsi:type="dcterms:W3CDTF">2024-08-21T21:59:07Z</dcterms:modified>
</cp:coreProperties>
</file>